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020" y="3457477"/>
            <a:ext cx="8791575" cy="2930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err="1" smtClean="0">
                <a:latin typeface="Calibri" panose="020F0502020204030204" pitchFamily="34" charset="0"/>
                <a:cs typeface="Aharoni" panose="02010803020104030203" pitchFamily="2" charset="-79"/>
              </a:rPr>
              <a:t>Видеореклама</a:t>
            </a:r>
            <a:r>
              <a:rPr lang="ru-RU" sz="8800" dirty="0" smtClean="0">
                <a:latin typeface="Calibri" panose="020F0502020204030204" pitchFamily="34" charset="0"/>
                <a:cs typeface="Aharoni" panose="02010803020104030203" pitchFamily="2" charset="-79"/>
              </a:rPr>
              <a:t> для вашего бизнеса</a:t>
            </a:r>
            <a:endParaRPr lang="ru-RU" sz="8800" dirty="0"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93" y="-463640"/>
            <a:ext cx="7771428" cy="37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21972"/>
            <a:ext cx="9905999" cy="5469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latin typeface="Calibri" panose="020F0502020204030204" pitchFamily="34" charset="0"/>
              </a:rPr>
              <a:t>Видеореклама</a:t>
            </a:r>
            <a:r>
              <a:rPr lang="ru-RU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TrueView</a:t>
            </a:r>
            <a:r>
              <a:rPr lang="en-US" sz="3600" dirty="0" smtClean="0">
                <a:latin typeface="Calibri" panose="020F0502020204030204" pitchFamily="34" charset="0"/>
              </a:rPr>
              <a:t> In-Stream</a:t>
            </a:r>
            <a:endParaRPr lang="ru-RU" sz="36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43" y="1316113"/>
            <a:ext cx="8096335" cy="4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6" y="167426"/>
            <a:ext cx="10728100" cy="59629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dirty="0" smtClean="0">
                <a:latin typeface="Calibri" panose="020F0502020204030204" pitchFamily="34" charset="0"/>
              </a:rPr>
              <a:t>Оптимизируйте компанию с потоковым видео</a:t>
            </a:r>
          </a:p>
          <a:p>
            <a:pPr marL="0" indent="0">
              <a:buNone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1.Направляйте трафик на канал компании (Бренда)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    или на дополнительный сайт с видео контентом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2. Целевая страница обязательно должна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    отвечать содержимому объявления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3. Используйте в объявлении четкие призывы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    к действию и стилистику (шрифты, цвета)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    вашего бренда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4. Избегайте фокусировки на ключевые слова,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Calibri" panose="020F0502020204030204" pitchFamily="34" charset="0"/>
              </a:rPr>
              <a:t>    так как это может значительно уменьшить частоту показов</a:t>
            </a:r>
          </a:p>
          <a:p>
            <a:pPr marL="0" indent="0">
              <a:buNone/>
            </a:pPr>
            <a:endParaRPr lang="ru-RU" sz="1400" dirty="0" smtClean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1" y="1910546"/>
            <a:ext cx="4776856" cy="31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34850"/>
            <a:ext cx="9905999" cy="6168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Добавьте творчества в объявление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У вас есть всего 5 секунд</a:t>
            </a:r>
          </a:p>
          <a:p>
            <a:pPr marL="0" indent="0">
              <a:buNone/>
            </a:pPr>
            <a:r>
              <a:rPr lang="ru-RU" sz="2000" dirty="0" smtClean="0"/>
              <a:t>1. Видео должно быть коротким, но захватывающим. </a:t>
            </a:r>
            <a:br>
              <a:rPr lang="ru-RU" sz="2000" dirty="0" smtClean="0"/>
            </a:br>
            <a:r>
              <a:rPr lang="ru-RU" sz="2000" dirty="0" smtClean="0"/>
              <a:t>Размещайте самый главный </a:t>
            </a:r>
            <a:r>
              <a:rPr lang="en-US" sz="2000" dirty="0" smtClean="0"/>
              <a:t>message </a:t>
            </a:r>
            <a:r>
              <a:rPr lang="ru-RU" sz="2000" dirty="0" smtClean="0"/>
              <a:t>в самом начале. </a:t>
            </a:r>
            <a:br>
              <a:rPr lang="ru-RU" sz="2000" dirty="0" smtClean="0"/>
            </a:br>
            <a:r>
              <a:rPr lang="ru-RU" sz="2000" dirty="0" smtClean="0"/>
              <a:t>Не факт, что ваш роли досмотрят до конца.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Четко формулируйте свои предложения, так как </a:t>
            </a:r>
            <a:br>
              <a:rPr lang="ru-RU" sz="2000" dirty="0" smtClean="0"/>
            </a:br>
            <a:r>
              <a:rPr lang="ru-RU" sz="2000" dirty="0" smtClean="0"/>
              <a:t>видео может быть единым каналом связи </a:t>
            </a:r>
            <a:br>
              <a:rPr lang="ru-RU" sz="2000" dirty="0" smtClean="0"/>
            </a:br>
            <a:r>
              <a:rPr lang="ru-RU" sz="2000" dirty="0" smtClean="0"/>
              <a:t>потенциального клиента с сайтом.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 Точно говорите какие действия должен совершить </a:t>
            </a:r>
            <a:br>
              <a:rPr lang="ru-RU" sz="2000" dirty="0" smtClean="0"/>
            </a:br>
            <a:r>
              <a:rPr lang="ru-RU" sz="2000" dirty="0" smtClean="0"/>
              <a:t>клиент после просмотра видео. Покупка, оставить </a:t>
            </a:r>
            <a:br>
              <a:rPr lang="ru-RU" sz="2000" dirty="0" smtClean="0"/>
            </a:br>
            <a:r>
              <a:rPr lang="ru-RU" sz="2000" dirty="0" smtClean="0"/>
              <a:t>контакты, зайти на сайт…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18" y="1970468"/>
            <a:ext cx="4134118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60608"/>
            <a:ext cx="9905999" cy="543059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>
                <a:latin typeface="Calibri" panose="020F0502020204030204" pitchFamily="34" charset="0"/>
              </a:rPr>
              <a:t>Видеореклама</a:t>
            </a:r>
            <a:r>
              <a:rPr lang="ru-RU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TrueView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In-Display</a:t>
            </a:r>
            <a:endParaRPr lang="ru-RU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50" y="1479246"/>
            <a:ext cx="9131121" cy="43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57576"/>
            <a:ext cx="9905999" cy="5911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Какие видео показывать?</a:t>
            </a:r>
          </a:p>
          <a:p>
            <a:pPr marL="0" indent="0" algn="ctr">
              <a:buNone/>
            </a:pPr>
            <a:endParaRPr lang="ru-RU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1.Объявления </a:t>
            </a:r>
            <a:r>
              <a:rPr lang="en-US" sz="2000" dirty="0" err="1" smtClean="0">
                <a:latin typeface="Calibri" panose="020F0502020204030204" pitchFamily="34" charset="0"/>
              </a:rPr>
              <a:t>TrueView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могут иметь только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содержание  которое соответствует категории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«для семейного просмотра» 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2. Объедините захватывающий сюжет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с историей из жизни или что то подобное. 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3. Обычный рекламный формат не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заинтересует и не удержит клиента.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07" y="2136471"/>
            <a:ext cx="4971908" cy="33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583" y="412124"/>
            <a:ext cx="10107253" cy="58341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Текст объявления</a:t>
            </a:r>
            <a:endParaRPr lang="ru-RU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1. Точно и без воды написать зачем потенциальному клиенту смотреть ваше видео, что бы это побудило его досмотреть  видео до конца;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2. Если человек должен после просмотра сделать определенное действие – оно должно быть легко выполнимым на сайте </a:t>
            </a:r>
            <a:r>
              <a:rPr lang="en-US" sz="2000" dirty="0" smtClean="0">
                <a:latin typeface="Calibri" panose="020F0502020204030204" pitchFamily="34" charset="0"/>
              </a:rPr>
              <a:t>YouTube (</a:t>
            </a:r>
            <a:r>
              <a:rPr lang="ru-RU" sz="2000" dirty="0" smtClean="0">
                <a:latin typeface="Calibri" panose="020F0502020204030204" pitchFamily="34" charset="0"/>
              </a:rPr>
              <a:t>оформить подписку, просмотреть, оставить отзыв и т.д.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r>
              <a:rPr lang="ru-RU" sz="2000" dirty="0" smtClean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3. Пользуйтесь маркетинговыми исследованиями (специальными сервисами), - они помогут узнать впечатление пользователей от просмотра похожего содержания;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4. Воспользуйтесь </a:t>
            </a:r>
            <a:r>
              <a:rPr lang="en-US" sz="2000" dirty="0" smtClean="0">
                <a:latin typeface="Calibri" panose="020F0502020204030204" pitchFamily="34" charset="0"/>
              </a:rPr>
              <a:t>YouTube Analytics </a:t>
            </a:r>
            <a:r>
              <a:rPr lang="ru-RU" sz="2000" dirty="0" smtClean="0">
                <a:latin typeface="Calibri" panose="020F0502020204030204" pitchFamily="34" charset="0"/>
              </a:rPr>
              <a:t>и вы узнаете какие части видео больше всего интересуют  зрителей. В итоге это поможет в поиске и создании новых идей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0152"/>
            <a:ext cx="10314212" cy="5701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Кадры видео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1. Выберите «значок видео» – картинку которую будет видеть человек перед просмотром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anose="020F0502020204030204" pitchFamily="34" charset="0"/>
              </a:rPr>
              <a:t>Должен максимально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отображать  содержание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Calibri" panose="020F0502020204030204" pitchFamily="34" charset="0"/>
              </a:rPr>
              <a:t>Совместите на его с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рекламным текстом или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ключевыми словами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Calibri" panose="020F0502020204030204" pitchFamily="34" charset="0"/>
              </a:rPr>
              <a:t>Сделайте ее понятной для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людей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74" y="1474230"/>
            <a:ext cx="6572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291" y="283336"/>
            <a:ext cx="9905999" cy="60917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Корректировки цены за просмотр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1. Измените ставки 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2. Расширьте </a:t>
            </a:r>
            <a:r>
              <a:rPr lang="ru-RU" sz="2000" dirty="0" err="1" smtClean="0">
                <a:latin typeface="Calibri" panose="020F0502020204030204" pitchFamily="34" charset="0"/>
              </a:rPr>
              <a:t>таргейтинг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3. Снимите другие ограничения на уровне кампании</a:t>
            </a:r>
          </a:p>
          <a:p>
            <a:pPr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тключение </a:t>
            </a:r>
            <a:r>
              <a:rPr lang="ru-RU" sz="2000" dirty="0"/>
              <a:t>ускоренного </a:t>
            </a:r>
            <a:r>
              <a:rPr lang="ru-RU" sz="2000" dirty="0" smtClean="0"/>
              <a:t>показа</a:t>
            </a:r>
          </a:p>
          <a:p>
            <a:pPr>
              <a:buFontTx/>
              <a:buChar char="-"/>
            </a:pPr>
            <a:r>
              <a:rPr lang="ru-RU" sz="2000" dirty="0" err="1" smtClean="0"/>
              <a:t>таргетинг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платформы</a:t>
            </a:r>
          </a:p>
          <a:p>
            <a:pPr>
              <a:buFontTx/>
              <a:buChar char="-"/>
            </a:pPr>
            <a:r>
              <a:rPr lang="ru-RU" sz="2000" dirty="0" smtClean="0"/>
              <a:t>настройка </a:t>
            </a:r>
            <a:r>
              <a:rPr lang="ru-RU" sz="2000" dirty="0"/>
              <a:t>ротации объявлений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Это поможет </a:t>
            </a:r>
            <a:r>
              <a:rPr lang="ru-RU" sz="2000" dirty="0"/>
              <a:t>обеспечить высокий коэффициент просмотров и низкую цену за просмотр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4. </a:t>
            </a:r>
            <a:r>
              <a:rPr lang="ru-RU" sz="2000" dirty="0"/>
              <a:t>Усовершенствуйте свои объявления.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эффективные </a:t>
            </a:r>
            <a:r>
              <a:rPr lang="ru-RU" sz="2000" dirty="0"/>
              <a:t>объявления получают высокий коэффициент </a:t>
            </a:r>
            <a:r>
              <a:rPr lang="ru-RU" sz="2000" dirty="0" smtClean="0"/>
              <a:t>просмотров</a:t>
            </a:r>
            <a:br>
              <a:rPr lang="ru-RU" sz="2000" dirty="0" smtClean="0"/>
            </a:br>
            <a:r>
              <a:rPr lang="ru-RU" sz="2000" dirty="0" smtClean="0"/>
              <a:t>- по </a:t>
            </a:r>
            <a:r>
              <a:rPr lang="ru-RU" sz="2000" dirty="0"/>
              <a:t>мере роста коэффициента просмотров падает цена за просмотр, поскольку на аукционе объявления, которые могут заинтересовать аудиторию, оцениваются по готовности к показам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5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31820"/>
            <a:ext cx="9905999" cy="6284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Calibri" panose="020F0502020204030204" pitchFamily="34" charset="0"/>
              </a:rPr>
              <a:t>Коэффициент </a:t>
            </a:r>
            <a:r>
              <a:rPr lang="ru-RU" sz="3600" dirty="0" smtClean="0">
                <a:latin typeface="Calibri" panose="020F0502020204030204" pitchFamily="34" charset="0"/>
              </a:rPr>
              <a:t>просмотров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1. Основной показатель эффективности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видеорекламы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2. </a:t>
            </a:r>
            <a:r>
              <a:rPr lang="ru-RU" sz="2000" dirty="0">
                <a:latin typeface="Calibri" panose="020F0502020204030204" pitchFamily="34" charset="0"/>
              </a:rPr>
              <a:t>О</a:t>
            </a:r>
            <a:r>
              <a:rPr lang="ru-RU" sz="2000" dirty="0" smtClean="0">
                <a:latin typeface="Calibri" panose="020F0502020204030204" pitchFamily="34" charset="0"/>
              </a:rPr>
              <a:t>бъявления </a:t>
            </a:r>
            <a:r>
              <a:rPr lang="ru-RU" sz="2000" dirty="0">
                <a:latin typeface="Calibri" panose="020F0502020204030204" pitchFamily="34" charset="0"/>
              </a:rPr>
              <a:t>с высоким коэффициентом </a:t>
            </a:r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просмотров </a:t>
            </a:r>
            <a:r>
              <a:rPr lang="ru-RU" sz="2000" dirty="0">
                <a:latin typeface="Calibri" panose="020F0502020204030204" pitchFamily="34" charset="0"/>
              </a:rPr>
              <a:t>выигрывают большинство </a:t>
            </a:r>
            <a:r>
              <a:rPr lang="ru-RU" sz="2000" dirty="0" smtClean="0">
                <a:latin typeface="Calibri" panose="020F0502020204030204" pitchFamily="34" charset="0"/>
              </a:rPr>
              <a:t>аукционов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3. Меньше платите за просмотры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4. </a:t>
            </a:r>
            <a:r>
              <a:rPr lang="ru-RU" sz="2000" dirty="0">
                <a:latin typeface="Calibri" panose="020F0502020204030204" pitchFamily="34" charset="0"/>
              </a:rPr>
              <a:t>И</a:t>
            </a:r>
            <a:r>
              <a:rPr lang="ru-RU" sz="2000" dirty="0" smtClean="0">
                <a:latin typeface="Calibri" panose="020F0502020204030204" pitchFamily="34" charset="0"/>
              </a:rPr>
              <a:t>спользуйте </a:t>
            </a:r>
            <a:r>
              <a:rPr lang="ru-RU" sz="2000" dirty="0">
                <a:latin typeface="Calibri" panose="020F0502020204030204" pitchFamily="34" charset="0"/>
              </a:rPr>
              <a:t>рекламные ресурсы и методы </a:t>
            </a:r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err="1" smtClean="0">
                <a:latin typeface="Calibri" panose="020F0502020204030204" pitchFamily="34" charset="0"/>
              </a:rPr>
              <a:t>таргетинга</a:t>
            </a:r>
            <a:r>
              <a:rPr lang="ru-RU" sz="2000" dirty="0">
                <a:latin typeface="Calibri" panose="020F0502020204030204" pitchFamily="34" charset="0"/>
              </a:rPr>
              <a:t>, которые позволят повысить </a:t>
            </a:r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коэффициент </a:t>
            </a:r>
            <a:r>
              <a:rPr lang="ru-RU" sz="2000" dirty="0">
                <a:latin typeface="Calibri" panose="020F0502020204030204" pitchFamily="34" charset="0"/>
              </a:rPr>
              <a:t>просмотра ваших объявлений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5. </a:t>
            </a:r>
            <a:r>
              <a:rPr lang="ru-RU" sz="2000" dirty="0">
                <a:latin typeface="Calibri" panose="020F0502020204030204" pitchFamily="34" charset="0"/>
              </a:rPr>
              <a:t>А</a:t>
            </a:r>
            <a:r>
              <a:rPr lang="ru-RU" sz="2000" dirty="0" smtClean="0">
                <a:latin typeface="Calibri" panose="020F0502020204030204" pitchFamily="34" charset="0"/>
              </a:rPr>
              <a:t>нализ </a:t>
            </a:r>
            <a:r>
              <a:rPr lang="ru-RU" sz="2000" dirty="0">
                <a:latin typeface="Calibri" panose="020F0502020204030204" pitchFamily="34" charset="0"/>
              </a:rPr>
              <a:t>коэффициента просмотров за </a:t>
            </a:r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определенный </a:t>
            </a:r>
            <a:r>
              <a:rPr lang="ru-RU" sz="2000" dirty="0">
                <a:latin typeface="Calibri" panose="020F0502020204030204" pitchFamily="34" charset="0"/>
              </a:rPr>
              <a:t>период поможет оценить </a:t>
            </a:r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эффективность и тенденции развития.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30" y="1899634"/>
            <a:ext cx="4706531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6062"/>
            <a:ext cx="9905999" cy="58985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Оптимизация </a:t>
            </a:r>
            <a:r>
              <a:rPr lang="ru-RU" sz="3600" dirty="0">
                <a:latin typeface="Calibri" panose="020F0502020204030204" pitchFamily="34" charset="0"/>
              </a:rPr>
              <a:t>коэффициента </a:t>
            </a:r>
            <a:r>
              <a:rPr lang="ru-RU" sz="3600" dirty="0" smtClean="0">
                <a:latin typeface="Calibri" panose="020F0502020204030204" pitchFamily="34" charset="0"/>
              </a:rPr>
              <a:t>просмотров</a:t>
            </a:r>
          </a:p>
          <a:p>
            <a:pPr marL="0" indent="0" algn="ctr">
              <a:buNone/>
            </a:pPr>
            <a:endParaRPr lang="ru-RU" sz="3600" dirty="0" smtClean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1. Сократите ваше </a:t>
            </a:r>
            <a:r>
              <a:rPr lang="ru-RU" sz="2200" dirty="0">
                <a:latin typeface="Calibri" panose="020F0502020204030204" pitchFamily="34" charset="0"/>
              </a:rPr>
              <a:t>видео, если это возможно без потери смысла. </a:t>
            </a:r>
          </a:p>
          <a:p>
            <a:pPr marL="0" indent="0" fontAlgn="base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2. Создайте </a:t>
            </a:r>
            <a:r>
              <a:rPr lang="ru-RU" sz="2200" dirty="0">
                <a:latin typeface="Calibri" panose="020F0502020204030204" pitchFamily="34" charset="0"/>
              </a:rPr>
              <a:t>несколько объявлений в рамках одной кампании. 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3. Внесите </a:t>
            </a:r>
            <a:r>
              <a:rPr lang="ru-RU" sz="2200" dirty="0">
                <a:latin typeface="Calibri" panose="020F0502020204030204" pitchFamily="34" charset="0"/>
              </a:rPr>
              <a:t>небольшие поправки в свои </a:t>
            </a:r>
            <a:r>
              <a:rPr lang="ru-RU" sz="2200" dirty="0" smtClean="0">
                <a:latin typeface="Calibri" panose="020F0502020204030204" pitchFamily="34" charset="0"/>
              </a:rPr>
              <a:t>объявления. Измените </a:t>
            </a:r>
            <a:r>
              <a:rPr lang="ru-RU" sz="2200" dirty="0">
                <a:latin typeface="Calibri" panose="020F0502020204030204" pitchFamily="34" charset="0"/>
              </a:rPr>
              <a:t>введение, </a:t>
            </a:r>
            <a:r>
              <a:rPr lang="ru-RU" sz="2200" dirty="0" smtClean="0">
                <a:latin typeface="Calibri" panose="020F0502020204030204" pitchFamily="34" charset="0"/>
              </a:rPr>
              <a:t>добавьте </a:t>
            </a:r>
            <a:r>
              <a:rPr lang="ru-RU" sz="2200" dirty="0">
                <a:latin typeface="Calibri" panose="020F0502020204030204" pitchFamily="34" charset="0"/>
              </a:rPr>
              <a:t>или </a:t>
            </a:r>
            <a:r>
              <a:rPr lang="ru-RU" sz="2200" dirty="0" smtClean="0">
                <a:latin typeface="Calibri" panose="020F0502020204030204" pitchFamily="34" charset="0"/>
              </a:rPr>
              <a:t>    удалите </a:t>
            </a:r>
            <a:r>
              <a:rPr lang="ru-RU" sz="2200" dirty="0">
                <a:latin typeface="Calibri" panose="020F0502020204030204" pitchFamily="34" charset="0"/>
              </a:rPr>
              <a:t>призывы к действиям. Это может повлиять на поведение зрителей и улучшить коэффициент просмотров.</a:t>
            </a:r>
          </a:p>
          <a:p>
            <a:pPr marL="0" indent="0" fontAlgn="base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4. Выставляйте </a:t>
            </a:r>
            <a:r>
              <a:rPr lang="ru-RU" sz="2200" dirty="0">
                <a:latin typeface="Calibri" panose="020F0502020204030204" pitchFamily="34" charset="0"/>
              </a:rPr>
              <a:t>на аукцион 2 или 3 разных объявления, чтобы избежать износа рекламы</a:t>
            </a:r>
            <a:r>
              <a:rPr lang="ru-RU" sz="2200" dirty="0" smtClean="0">
                <a:latin typeface="Calibri" panose="020F0502020204030204" pitchFamily="34" charset="0"/>
              </a:rPr>
              <a:t>.</a:t>
            </a:r>
          </a:p>
          <a:p>
            <a:pPr marL="0" indent="0" fontAlgn="base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5. Максимально точно определите ЦА</a:t>
            </a:r>
          </a:p>
          <a:p>
            <a:pPr marL="0" indent="0" fontAlgn="base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6. Не упускайте потенциальных клиентов – расширьте </a:t>
            </a:r>
            <a:r>
              <a:rPr lang="ru-RU" sz="2200" dirty="0" err="1" smtClean="0">
                <a:latin typeface="Calibri" panose="020F0502020204030204" pitchFamily="34" charset="0"/>
              </a:rPr>
              <a:t>таргетинг</a:t>
            </a:r>
            <a:endParaRPr lang="ru-RU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93515"/>
            <a:ext cx="9905998" cy="836795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Calibri" panose="020F0502020204030204" pitchFamily="34" charset="0"/>
              </a:rPr>
              <a:t>С ЧЕГО НАЧАТЬ?</a:t>
            </a:r>
            <a:endParaRPr lang="ru-RU" sz="48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416676"/>
            <a:ext cx="9905999" cy="4855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Calibri" panose="020F0502020204030204" pitchFamily="34" charset="0"/>
              </a:rPr>
              <a:t>1. Цель </a:t>
            </a:r>
            <a:r>
              <a:rPr lang="uk-UA" sz="3600" dirty="0" err="1" smtClean="0">
                <a:latin typeface="Calibri" panose="020F0502020204030204" pitchFamily="34" charset="0"/>
              </a:rPr>
              <a:t>видеорекламы</a:t>
            </a:r>
            <a:r>
              <a:rPr lang="uk-UA" sz="3600" dirty="0" smtClean="0">
                <a:latin typeface="Calibri" panose="020F0502020204030204" pitchFamily="34" charset="0"/>
              </a:rPr>
              <a:t>?</a:t>
            </a:r>
            <a:endParaRPr lang="ru-RU" sz="3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2. Какой результат мы хотим получить?</a:t>
            </a: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3. Кто наша ЦА?</a:t>
            </a: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4</a:t>
            </a:r>
            <a:r>
              <a:rPr lang="ru-RU" sz="3600" dirty="0" smtClean="0">
                <a:latin typeface="Calibri" panose="020F0502020204030204" pitchFamily="34" charset="0"/>
              </a:rPr>
              <a:t>. Что должен сделать человек после просмотра?</a:t>
            </a: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5. Стратегия по </a:t>
            </a:r>
            <a:r>
              <a:rPr lang="ru-RU" sz="3600" dirty="0" err="1" smtClean="0">
                <a:latin typeface="Calibri" panose="020F0502020204030204" pitchFamily="34" charset="0"/>
              </a:rPr>
              <a:t>видеорекламе</a:t>
            </a:r>
            <a:r>
              <a:rPr lang="ru-RU" sz="3600" dirty="0" smtClean="0">
                <a:latin typeface="Calibri" panose="020F0502020204030204" pitchFamily="34" charset="0"/>
              </a:rPr>
              <a:t>?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3182"/>
            <a:ext cx="9905999" cy="6001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Оптимизация </a:t>
            </a:r>
            <a:r>
              <a:rPr lang="en-US" sz="3600" dirty="0" smtClean="0">
                <a:latin typeface="Calibri" panose="020F0502020204030204" pitchFamily="34" charset="0"/>
              </a:rPr>
              <a:t>CTR</a:t>
            </a:r>
            <a:endParaRPr lang="en-US" sz="3600" dirty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dirty="0" smtClean="0"/>
              <a:t>1</a:t>
            </a:r>
            <a:r>
              <a:rPr lang="ru-RU" dirty="0" smtClean="0"/>
              <a:t>. Добавьте </a:t>
            </a:r>
            <a:r>
              <a:rPr lang="ru-RU" dirty="0"/>
              <a:t>к своему видео четкий призыв к действию.</a:t>
            </a:r>
          </a:p>
          <a:p>
            <a:pPr lvl="1" fontAlgn="base"/>
            <a:r>
              <a:rPr lang="ru-RU" dirty="0"/>
              <a:t>Оверлеи с призывом к действию можно добавлять на </a:t>
            </a:r>
            <a:r>
              <a:rPr lang="ru-RU" dirty="0" err="1"/>
              <a:t>YouTube</a:t>
            </a:r>
            <a:r>
              <a:rPr lang="ru-RU" dirty="0"/>
              <a:t> в объявления в формате </a:t>
            </a:r>
            <a:r>
              <a:rPr lang="ru-RU" dirty="0" err="1"/>
              <a:t>TrueView</a:t>
            </a:r>
            <a:r>
              <a:rPr lang="ru-RU" dirty="0"/>
              <a:t> </a:t>
            </a:r>
            <a:r>
              <a:rPr lang="ru-RU" dirty="0" err="1"/>
              <a:t>In-Display</a:t>
            </a:r>
            <a:r>
              <a:rPr lang="ru-RU" dirty="0"/>
              <a:t> и </a:t>
            </a:r>
            <a:r>
              <a:rPr lang="ru-RU" dirty="0" err="1"/>
              <a:t>TrueView</a:t>
            </a:r>
            <a:r>
              <a:rPr lang="ru-RU" dirty="0"/>
              <a:t> </a:t>
            </a:r>
            <a:r>
              <a:rPr lang="ru-RU" dirty="0" err="1"/>
              <a:t>In-Stream</a:t>
            </a:r>
            <a:r>
              <a:rPr lang="ru-RU" dirty="0"/>
              <a:t>. </a:t>
            </a:r>
            <a:endParaRPr lang="ru-RU" dirty="0" smtClean="0"/>
          </a:p>
          <a:p>
            <a:pPr lvl="1" fontAlgn="base"/>
            <a:r>
              <a:rPr lang="ru-RU" dirty="0" smtClean="0"/>
              <a:t>В </a:t>
            </a:r>
            <a:r>
              <a:rPr lang="ru-RU" dirty="0"/>
              <a:t>таком оверлее можно, например, указать преимущества ваших продуктов или услуг по сравнению с конкурентами или кратко рассказать зрителям о своем веб-сайте.</a:t>
            </a:r>
          </a:p>
          <a:p>
            <a:pPr marL="0" indent="0" fontAlgn="base">
              <a:buNone/>
            </a:pPr>
            <a:r>
              <a:rPr lang="ru-RU" dirty="0" smtClean="0"/>
              <a:t>2. Удалите </a:t>
            </a:r>
            <a:r>
              <a:rPr lang="ru-RU" dirty="0"/>
              <a:t>неэффективные ресурсы и места размещения.</a:t>
            </a:r>
          </a:p>
          <a:p>
            <a:pPr lvl="1" fontAlgn="base"/>
            <a:r>
              <a:rPr lang="ru-RU" dirty="0"/>
              <a:t>Чтобы просмотреть информацию о местах размещения, откройте вкладку "Цели" и нажмите на ссылку "Места размещения" в разделе "Где отображались объявления". Найдите неэффективные варианты и попробуйте внести изменения (как и в случае с </a:t>
            </a:r>
            <a:r>
              <a:rPr lang="ru-RU" dirty="0" err="1"/>
              <a:t>медийной</a:t>
            </a:r>
            <a:r>
              <a:rPr lang="ru-RU" dirty="0"/>
              <a:t> рекламой </a:t>
            </a:r>
            <a:r>
              <a:rPr lang="ru-RU" dirty="0" err="1"/>
              <a:t>AdWords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4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47730"/>
            <a:ext cx="9905999" cy="5537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Как добавить оверлей</a:t>
            </a:r>
            <a:endParaRPr lang="ru-RU" sz="3600" dirty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endParaRPr lang="ru-RU" sz="2600" dirty="0" smtClean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Calibri" panose="020F0502020204030204" pitchFamily="34" charset="0"/>
              </a:rPr>
              <a:t>1. Войдите </a:t>
            </a:r>
            <a:r>
              <a:rPr lang="ru-RU" sz="2600" dirty="0">
                <a:latin typeface="Calibri" panose="020F0502020204030204" pitchFamily="34" charset="0"/>
              </a:rPr>
              <a:t>в </a:t>
            </a:r>
            <a:r>
              <a:rPr lang="ru-RU" sz="2600" dirty="0" smtClean="0">
                <a:latin typeface="Calibri" panose="020F0502020204030204" pitchFamily="34" charset="0"/>
              </a:rPr>
              <a:t>аккаунт </a:t>
            </a:r>
            <a:r>
              <a:rPr lang="en-US" sz="2600" dirty="0" smtClean="0">
                <a:latin typeface="Calibri" panose="020F0502020204030204" pitchFamily="34" charset="0"/>
              </a:rPr>
              <a:t>AdWords</a:t>
            </a:r>
            <a:endParaRPr lang="ru-RU" sz="2600" dirty="0" smtClean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Calibri" panose="020F0502020204030204" pitchFamily="34" charset="0"/>
              </a:rPr>
              <a:t>2. Откройте </a:t>
            </a:r>
            <a:r>
              <a:rPr lang="ru-RU" sz="2600" dirty="0">
                <a:latin typeface="Calibri" panose="020F0502020204030204" pitchFamily="34" charset="0"/>
              </a:rPr>
              <a:t>вкладку </a:t>
            </a:r>
            <a:r>
              <a:rPr lang="ru-RU" sz="2600" dirty="0" smtClean="0">
                <a:latin typeface="Calibri" panose="020F0502020204030204" pitchFamily="34" charset="0"/>
              </a:rPr>
              <a:t>Кампании,</a:t>
            </a:r>
            <a:r>
              <a:rPr lang="ru-RU" sz="2600" dirty="0">
                <a:latin typeface="Calibri" panose="020F0502020204030204" pitchFamily="34" charset="0"/>
              </a:rPr>
              <a:t> и выберите </a:t>
            </a:r>
            <a:r>
              <a:rPr lang="ru-RU" sz="2600" dirty="0" err="1">
                <a:latin typeface="Calibri" panose="020F0502020204030204" pitchFamily="34" charset="0"/>
              </a:rPr>
              <a:t>видеокампанию</a:t>
            </a:r>
            <a:r>
              <a:rPr lang="ru-RU" sz="2600" dirty="0">
                <a:latin typeface="Calibri" panose="020F0502020204030204" pitchFamily="34" charset="0"/>
              </a:rPr>
              <a:t>, настройки которой требуется изменить.</a:t>
            </a:r>
          </a:p>
          <a:p>
            <a:pPr marL="0" indent="0" fontAlgn="base">
              <a:buNone/>
            </a:pPr>
            <a:r>
              <a:rPr lang="ru-RU" sz="2600" dirty="0" smtClean="0">
                <a:latin typeface="Calibri" panose="020F0502020204030204" pitchFamily="34" charset="0"/>
              </a:rPr>
              <a:t>3. На </a:t>
            </a:r>
            <a:r>
              <a:rPr lang="ru-RU" sz="2600" dirty="0">
                <a:latin typeface="Calibri" panose="020F0502020204030204" pitchFamily="34" charset="0"/>
              </a:rPr>
              <a:t>вкладке Видео нажмите кнопку + Добавить призыв к действию.</a:t>
            </a:r>
          </a:p>
          <a:p>
            <a:pPr marL="0" indent="0" fontAlgn="base">
              <a:buNone/>
            </a:pPr>
            <a:r>
              <a:rPr lang="ru-RU" sz="2600" dirty="0" smtClean="0">
                <a:latin typeface="Calibri" panose="020F0502020204030204" pitchFamily="34" charset="0"/>
              </a:rPr>
              <a:t>4. Если </a:t>
            </a:r>
            <a:r>
              <a:rPr lang="ru-RU" sz="2600" dirty="0">
                <a:latin typeface="Calibri" panose="020F0502020204030204" pitchFamily="34" charset="0"/>
              </a:rPr>
              <a:t>этого элемента меню нет</a:t>
            </a:r>
            <a:r>
              <a:rPr lang="ru-RU" sz="2600" dirty="0" smtClean="0">
                <a:latin typeface="Calibri" panose="020F0502020204030204" pitchFamily="34" charset="0"/>
              </a:rPr>
              <a:t>,- необходимо связать </a:t>
            </a:r>
            <a:r>
              <a:rPr lang="ru-RU" sz="2600" dirty="0">
                <a:latin typeface="Calibri" panose="020F0502020204030204" pitchFamily="34" charset="0"/>
              </a:rPr>
              <a:t>свой аккаунт </a:t>
            </a:r>
            <a:r>
              <a:rPr lang="ru-RU" sz="2600" dirty="0" err="1">
                <a:latin typeface="Calibri" panose="020F0502020204030204" pitchFamily="34" charset="0"/>
              </a:rPr>
              <a:t>YouTube</a:t>
            </a:r>
            <a:r>
              <a:rPr lang="ru-RU" sz="2600" dirty="0">
                <a:latin typeface="Calibri" panose="020F0502020204030204" pitchFamily="34" charset="0"/>
              </a:rPr>
              <a:t> с </a:t>
            </a:r>
            <a:r>
              <a:rPr lang="ru-RU" sz="2600" dirty="0" err="1">
                <a:latin typeface="Calibri" panose="020F0502020204030204" pitchFamily="34" charset="0"/>
              </a:rPr>
              <a:t>AdWords</a:t>
            </a:r>
            <a:r>
              <a:rPr lang="ru-RU" sz="2600" dirty="0">
                <a:latin typeface="Calibri" panose="020F0502020204030204" pitchFamily="34" charset="0"/>
              </a:rPr>
              <a:t>. 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8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44698"/>
            <a:ext cx="9905999" cy="61561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Виды </a:t>
            </a:r>
            <a:r>
              <a:rPr lang="ru-RU" sz="3600" dirty="0" err="1" smtClean="0">
                <a:latin typeface="Calibri" panose="020F0502020204030204" pitchFamily="34" charset="0"/>
              </a:rPr>
              <a:t>таргетирования</a:t>
            </a:r>
            <a:endParaRPr lang="ru-RU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ключевым словам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темам/категориям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аудиториям по интересам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аудиториям заинтересованных покупателей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специальным аудиториям по интересам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демографии (пол/возраст)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географии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конкретным видеороликам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конкретным </a:t>
            </a:r>
            <a:r>
              <a:rPr lang="ru-RU" sz="2000" dirty="0" err="1">
                <a:latin typeface="Calibri" panose="020F0502020204030204" pitchFamily="34" charset="0"/>
              </a:rPr>
              <a:t>YouTube</a:t>
            </a:r>
            <a:r>
              <a:rPr lang="ru-RU" sz="2000" dirty="0">
                <a:latin typeface="Calibri" panose="020F0502020204030204" pitchFamily="34" charset="0"/>
              </a:rPr>
              <a:t> каналам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спискам обычного ремаркетинга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По спискам </a:t>
            </a:r>
            <a:r>
              <a:rPr lang="ru-RU" sz="2000" dirty="0" err="1">
                <a:latin typeface="Calibri" panose="020F0502020204030204" pitchFamily="34" charset="0"/>
              </a:rPr>
              <a:t>видеоремаркетинга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- + </a:t>
            </a:r>
            <a:r>
              <a:rPr lang="ru-RU" sz="2000" dirty="0" smtClean="0">
                <a:latin typeface="Calibri" panose="020F0502020204030204" pitchFamily="34" charset="0"/>
              </a:rPr>
              <a:t>Негативный </a:t>
            </a:r>
            <a:r>
              <a:rPr lang="ru-RU" sz="2000" dirty="0" err="1">
                <a:latin typeface="Calibri" panose="020F0502020204030204" pitchFamily="34" charset="0"/>
              </a:rPr>
              <a:t>таргетинг</a:t>
            </a:r>
            <a:r>
              <a:rPr lang="ru-RU" sz="2000" dirty="0">
                <a:latin typeface="Calibri" panose="020F0502020204030204" pitchFamily="34" charset="0"/>
              </a:rPr>
              <a:t> (исключение </a:t>
            </a:r>
            <a:r>
              <a:rPr lang="ru-RU" sz="2000" dirty="0" err="1">
                <a:latin typeface="Calibri" panose="020F0502020204030204" pitchFamily="34" charset="0"/>
              </a:rPr>
              <a:t>нежелаемых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сайтов, тем/категорий, каналов, демографий,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списков ремаркетинга, слов, интересов аудитории)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38" y="1306021"/>
            <a:ext cx="5127708" cy="40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8940"/>
            <a:ext cx="9905999" cy="6207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Списки Ремаркетинга</a:t>
            </a: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993611"/>
            <a:ext cx="10191996" cy="54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775" y="746975"/>
            <a:ext cx="9905999" cy="580837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Просмотрели любое видео на канале</a:t>
            </a:r>
          </a:p>
          <a:p>
            <a:pPr fontAlgn="base"/>
            <a:r>
              <a:rPr lang="ru-RU" dirty="0"/>
              <a:t> Посетили страницу канала</a:t>
            </a:r>
          </a:p>
          <a:p>
            <a:pPr fontAlgn="base"/>
            <a:r>
              <a:rPr lang="ru-RU" dirty="0"/>
              <a:t> Просмотрели любое видео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как объявление) </a:t>
            </a:r>
            <a:r>
              <a:rPr lang="ru-RU" dirty="0" smtClean="0"/>
              <a:t>из </a:t>
            </a:r>
            <a:r>
              <a:rPr lang="ru-RU" dirty="0"/>
              <a:t>канале</a:t>
            </a:r>
          </a:p>
          <a:p>
            <a:pPr fontAlgn="base"/>
            <a:r>
              <a:rPr lang="ru-RU" dirty="0"/>
              <a:t> Оценили любое видео из канала</a:t>
            </a:r>
          </a:p>
          <a:p>
            <a:pPr fontAlgn="base"/>
            <a:r>
              <a:rPr lang="ru-RU" dirty="0"/>
              <a:t> Оставили комментарий к любому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видео </a:t>
            </a:r>
            <a:r>
              <a:rPr lang="ru-RU" dirty="0"/>
              <a:t>на канале</a:t>
            </a:r>
          </a:p>
          <a:p>
            <a:pPr fontAlgn="base"/>
            <a:r>
              <a:rPr lang="ru-RU" dirty="0"/>
              <a:t> Отправили любое видео из канала</a:t>
            </a:r>
          </a:p>
          <a:p>
            <a:pPr fontAlgn="base"/>
            <a:r>
              <a:rPr lang="ru-RU" dirty="0"/>
              <a:t> Подписались на канал</a:t>
            </a:r>
          </a:p>
          <a:p>
            <a:pPr fontAlgn="base"/>
            <a:r>
              <a:rPr lang="ru-RU" dirty="0"/>
              <a:t> Просмотрели определенные видео</a:t>
            </a:r>
          </a:p>
          <a:p>
            <a:pPr fontAlgn="base"/>
            <a:r>
              <a:rPr lang="ru-RU" dirty="0"/>
              <a:t> Просмотрели определенные видео как объявления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7" y="1759006"/>
            <a:ext cx="4891962" cy="29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85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111" y="0"/>
            <a:ext cx="9905999" cy="6452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Analytics</a:t>
            </a: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3" y="389225"/>
            <a:ext cx="4916835" cy="3086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6" y="1046047"/>
            <a:ext cx="5519589" cy="3495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28" y="3389188"/>
            <a:ext cx="5349087" cy="33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57577"/>
            <a:ext cx="9905999" cy="5533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err="1" smtClean="0"/>
              <a:t>Как</a:t>
            </a:r>
            <a:r>
              <a:rPr lang="uk-UA" sz="3600" dirty="0" smtClean="0"/>
              <a:t> </a:t>
            </a:r>
            <a:r>
              <a:rPr lang="uk-UA" sz="3600" dirty="0" err="1" smtClean="0"/>
              <a:t>связать</a:t>
            </a:r>
            <a:r>
              <a:rPr lang="uk-UA" sz="3600" dirty="0" smtClean="0"/>
              <a:t> </a:t>
            </a:r>
            <a:r>
              <a:rPr lang="en-US" sz="3600" dirty="0" smtClean="0"/>
              <a:t>Google Analytics </a:t>
            </a:r>
            <a:r>
              <a:rPr lang="ru-RU" sz="3600" dirty="0" smtClean="0"/>
              <a:t>с каналом </a:t>
            </a:r>
            <a:r>
              <a:rPr lang="en-US" sz="3600" dirty="0" smtClean="0"/>
              <a:t>YouTube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89" y="1239907"/>
            <a:ext cx="8818243" cy="53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8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0"/>
            <a:ext cx="9905999" cy="5791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За что платим?</a:t>
            </a:r>
          </a:p>
          <a:p>
            <a:pPr marL="0" indent="0" algn="ctr">
              <a:buNone/>
            </a:pP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037196"/>
            <a:ext cx="6523809" cy="463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556" y="1217500"/>
            <a:ext cx="3747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Просмотр 30 секунд или  всего ролика если он короче 30 сек.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Клик на </a:t>
            </a:r>
            <a:r>
              <a:rPr lang="ru-RU" sz="2000" dirty="0" err="1" smtClean="0"/>
              <a:t>аватарку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Клик на название видео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Клик на иконку «Подсказки» (оплата за переход)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Клик на кнопку </a:t>
            </a:r>
            <a:r>
              <a:rPr lang="en-US" sz="2000" dirty="0" smtClean="0"/>
              <a:t>Share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Клик на баннер-</a:t>
            </a:r>
            <a:r>
              <a:rPr lang="ru-RU" sz="2000" dirty="0" err="1" smtClean="0"/>
              <a:t>компаньйон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Клик на оверлей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Клик на адрес сайта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Клик на кнопку «загрузить» (реклама мобильных приложений)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5469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3182"/>
            <a:ext cx="9905999" cy="6091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«Подсказки»</a:t>
            </a:r>
          </a:p>
          <a:p>
            <a:pPr marL="0" indent="0" algn="ctr">
              <a:buNone/>
            </a:pPr>
            <a:r>
              <a:rPr lang="ru-RU" dirty="0" smtClean="0">
                <a:latin typeface="Calibri" panose="020F0502020204030204" pitchFamily="34" charset="0"/>
              </a:rPr>
              <a:t>Подсказки – интерактивные элементы с описанием вашего продукта или услуги которые появляются на вашем рекламном видео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2" y="2021983"/>
            <a:ext cx="3739905" cy="2279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27" y="2921419"/>
            <a:ext cx="3646321" cy="2208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48" y="4070512"/>
            <a:ext cx="3413052" cy="20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4546"/>
            <a:ext cx="9905999" cy="5636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Подсказки дают возможность клиенту больше узнать  вашем продукте</a:t>
            </a:r>
          </a:p>
          <a:p>
            <a:pPr marL="0" indent="0" algn="ctr">
              <a:buNone/>
            </a:pP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153106"/>
            <a:ext cx="10095238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28789"/>
            <a:ext cx="9905998" cy="9122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alibri" panose="020F0502020204030204" pitchFamily="34" charset="0"/>
              </a:rPr>
              <a:t>Что дальше?</a:t>
            </a:r>
            <a:endParaRPr lang="ru-RU" sz="48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42433"/>
            <a:ext cx="9905999" cy="449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1. Создаем видео</a:t>
            </a: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2. Добавляем на канал </a:t>
            </a:r>
            <a:r>
              <a:rPr lang="en-US" sz="3600" dirty="0" smtClean="0">
                <a:latin typeface="Calibri" panose="020F0502020204030204" pitchFamily="34" charset="0"/>
              </a:rPr>
              <a:t>YouTube</a:t>
            </a:r>
            <a:endParaRPr lang="ru-RU" sz="3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3. </a:t>
            </a:r>
            <a:r>
              <a:rPr lang="ru-RU" sz="3600" dirty="0">
                <a:latin typeface="Calibri" panose="020F0502020204030204" pitchFamily="34" charset="0"/>
              </a:rPr>
              <a:t>Подбираем </a:t>
            </a:r>
            <a:r>
              <a:rPr lang="ru-RU" sz="3600" dirty="0" smtClean="0">
                <a:latin typeface="Calibri" panose="020F0502020204030204" pitchFamily="34" charset="0"/>
              </a:rPr>
              <a:t>семантику</a:t>
            </a: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4. Создаем рекламную кампанию</a:t>
            </a:r>
          </a:p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5. Запускаем и получаем результаты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28034"/>
            <a:ext cx="9905999" cy="5653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 smtClean="0"/>
              <a:t>Создаем кампанию по </a:t>
            </a:r>
            <a:r>
              <a:rPr lang="ru-RU" sz="4800" dirty="0" err="1" smtClean="0"/>
              <a:t>видеорекламе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1491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928" y="927279"/>
            <a:ext cx="9905999" cy="5782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Зачем нужно видео?</a:t>
            </a:r>
          </a:p>
          <a:p>
            <a:pPr marL="0" indent="0" algn="ctr">
              <a:buNone/>
            </a:pPr>
            <a:endParaRPr lang="ru-RU" sz="36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Почему </a:t>
            </a:r>
            <a:r>
              <a:rPr lang="ru-RU" sz="3600" dirty="0" err="1" smtClean="0">
                <a:latin typeface="Calibri" panose="020F0502020204030204" pitchFamily="34" charset="0"/>
              </a:rPr>
              <a:t>видеомаркетинг</a:t>
            </a:r>
            <a:r>
              <a:rPr lang="ru-RU" sz="3600" dirty="0" smtClean="0">
                <a:latin typeface="Calibri" panose="020F0502020204030204" pitchFamily="34" charset="0"/>
              </a:rPr>
              <a:t> набирает обороты ежедневно?</a:t>
            </a:r>
          </a:p>
          <a:p>
            <a:pPr marL="0" indent="0" algn="ctr">
              <a:buNone/>
            </a:pPr>
            <a:endParaRPr lang="ru-RU" sz="36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Как видео может помочь Вашему бизнесу?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12124"/>
            <a:ext cx="9905999" cy="6445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</a:rPr>
              <a:t>Спасибо за внимание!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40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</a:rPr>
              <a:t>Роман Кириченко</a:t>
            </a:r>
          </a:p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</a:rPr>
              <a:t>+38 097 881 08 24</a:t>
            </a:r>
          </a:p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</a:rPr>
              <a:t>+38 093 577 48 16 </a:t>
            </a:r>
          </a:p>
          <a:p>
            <a:pPr marL="0"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kyrychenkoroman@gmail.com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96" y="-128457"/>
            <a:ext cx="9815847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libri" panose="020F0502020204030204" pitchFamily="34" charset="0"/>
              </a:rPr>
              <a:t>Топ 5 он-</a:t>
            </a:r>
            <a:r>
              <a:rPr lang="ru-RU" sz="4400" dirty="0" err="1" smtClean="0">
                <a:latin typeface="Calibri" panose="020F0502020204030204" pitchFamily="34" charset="0"/>
              </a:rPr>
              <a:t>лайн</a:t>
            </a:r>
            <a:r>
              <a:rPr lang="ru-RU" sz="4400" dirty="0" smtClean="0">
                <a:latin typeface="Calibri" panose="020F0502020204030204" pitchFamily="34" charset="0"/>
              </a:rPr>
              <a:t> платформ в </a:t>
            </a:r>
            <a:r>
              <a:rPr lang="ru-RU" sz="4400" dirty="0" err="1" smtClean="0">
                <a:latin typeface="Calibri" panose="020F0502020204030204" pitchFamily="34" charset="0"/>
              </a:rPr>
              <a:t>украине</a:t>
            </a:r>
            <a:endParaRPr lang="ru-RU" sz="4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596" y="1813752"/>
            <a:ext cx="9815847" cy="4299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1. Google                   67%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2</a:t>
            </a:r>
            <a:r>
              <a:rPr lang="ru-RU" sz="3600" dirty="0" smtClean="0"/>
              <a:t>. </a:t>
            </a:r>
            <a:r>
              <a:rPr lang="en-US" sz="3600" dirty="0" err="1" smtClean="0"/>
              <a:t>Vkontakte</a:t>
            </a:r>
            <a:r>
              <a:rPr lang="en-US" sz="3600" dirty="0" smtClean="0"/>
              <a:t>                62%</a:t>
            </a:r>
          </a:p>
          <a:p>
            <a:pPr marL="0" indent="0">
              <a:buNone/>
            </a:pPr>
            <a:r>
              <a:rPr lang="en-US" sz="3600" dirty="0" smtClean="0"/>
              <a:t>3. Mail.ru                    59%</a:t>
            </a:r>
          </a:p>
          <a:p>
            <a:pPr marL="0" indent="0">
              <a:buNone/>
            </a:pPr>
            <a:r>
              <a:rPr lang="en-US" sz="3600" dirty="0" smtClean="0"/>
              <a:t>4. YouTube                  58%</a:t>
            </a:r>
          </a:p>
          <a:p>
            <a:pPr marL="0" indent="0">
              <a:buNone/>
            </a:pPr>
            <a:r>
              <a:rPr lang="en-US" sz="3600" dirty="0" smtClean="0"/>
              <a:t>5. </a:t>
            </a:r>
            <a:r>
              <a:rPr lang="en-US" sz="3600" dirty="0" err="1" smtClean="0"/>
              <a:t>Yandex</a:t>
            </a:r>
            <a:r>
              <a:rPr lang="en-US" sz="3600" dirty="0" smtClean="0"/>
              <a:t>                   52%</a:t>
            </a:r>
          </a:p>
        </p:txBody>
      </p:sp>
    </p:spTree>
    <p:extLst>
      <p:ext uri="{BB962C8B-B14F-4D97-AF65-F5344CB8AC3E}">
        <p14:creationId xmlns:p14="http://schemas.microsoft.com/office/powerpoint/2010/main" val="1620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54546"/>
            <a:ext cx="9905998" cy="8757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Немного статистики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09" y="1030309"/>
            <a:ext cx="10552605" cy="5048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83% </a:t>
            </a:r>
            <a:r>
              <a:rPr lang="en-US" sz="2800" dirty="0" smtClean="0"/>
              <a:t>    </a:t>
            </a:r>
            <a:r>
              <a:rPr lang="ru-RU" sz="2800" dirty="0" smtClean="0"/>
              <a:t>украинцев смотрят он-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 видео</a:t>
            </a:r>
          </a:p>
          <a:p>
            <a:pPr marL="0" indent="0">
              <a:buNone/>
            </a:pPr>
            <a:r>
              <a:rPr lang="ru-RU" sz="2800" dirty="0" smtClean="0"/>
              <a:t>16% </a:t>
            </a:r>
            <a:r>
              <a:rPr lang="en-US" sz="2800" dirty="0" smtClean="0"/>
              <a:t>   </a:t>
            </a:r>
            <a:r>
              <a:rPr lang="ru-RU" sz="2800" dirty="0" smtClean="0"/>
              <a:t> найти инфо о продукте</a:t>
            </a:r>
          </a:p>
          <a:p>
            <a:pPr marL="0" indent="0">
              <a:buNone/>
            </a:pPr>
            <a:r>
              <a:rPr lang="ru-RU" sz="2800" dirty="0" smtClean="0"/>
              <a:t>24%  </a:t>
            </a:r>
            <a:r>
              <a:rPr lang="en-US" sz="2800" dirty="0" smtClean="0"/>
              <a:t>   </a:t>
            </a:r>
            <a:r>
              <a:rPr lang="ru-RU" sz="2800" dirty="0" smtClean="0"/>
              <a:t>о своих хобби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46%</a:t>
            </a:r>
            <a:r>
              <a:rPr lang="ru-RU" sz="2800" dirty="0" smtClean="0"/>
              <a:t> </a:t>
            </a:r>
            <a:r>
              <a:rPr lang="en-US" sz="2800" dirty="0" smtClean="0"/>
              <a:t>    </a:t>
            </a:r>
            <a:r>
              <a:rPr lang="ru-RU" sz="2800" dirty="0" smtClean="0">
                <a:solidFill>
                  <a:srgbClr val="FFFF00"/>
                </a:solidFill>
              </a:rPr>
              <a:t>что бы чему то научится</a:t>
            </a:r>
          </a:p>
          <a:p>
            <a:pPr marL="0" indent="0">
              <a:buNone/>
            </a:pPr>
            <a:r>
              <a:rPr lang="ru-RU" sz="2800" dirty="0" smtClean="0"/>
              <a:t>36% </a:t>
            </a:r>
            <a:r>
              <a:rPr lang="en-US" sz="2800" dirty="0" smtClean="0"/>
              <a:t>    </a:t>
            </a:r>
            <a:r>
              <a:rPr lang="ru-RU" sz="2800" dirty="0" smtClean="0"/>
              <a:t>для развлечений</a:t>
            </a:r>
          </a:p>
          <a:p>
            <a:pPr marL="0" indent="0">
              <a:buNone/>
            </a:pPr>
            <a:r>
              <a:rPr lang="ru-RU" sz="2800" dirty="0" smtClean="0"/>
              <a:t>33% </a:t>
            </a:r>
            <a:r>
              <a:rPr lang="en-US" sz="2800" dirty="0" smtClean="0"/>
              <a:t>    </a:t>
            </a:r>
            <a:r>
              <a:rPr lang="ru-RU" sz="2800" dirty="0" smtClean="0"/>
              <a:t>для отдыха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5 из 10 пользователей смотрят видео, что бы выучить что то новое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03032"/>
            <a:ext cx="9905998" cy="708338"/>
          </a:xfrm>
        </p:spPr>
        <p:txBody>
          <a:bodyPr/>
          <a:lstStyle/>
          <a:p>
            <a:pPr algn="ctr"/>
            <a:r>
              <a:rPr lang="ru-RU" dirty="0" smtClean="0"/>
              <a:t>Полезные сервисы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56068"/>
            <a:ext cx="9905999" cy="473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1. Google </a:t>
            </a:r>
          </a:p>
          <a:p>
            <a:pPr marL="0" indent="0">
              <a:buNone/>
            </a:pPr>
            <a:r>
              <a:rPr lang="en-US" sz="3600" dirty="0" smtClean="0"/>
              <a:t>    Trends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89" y="914571"/>
            <a:ext cx="8045003" cy="3454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4" y="3451702"/>
            <a:ext cx="6574200" cy="32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7426"/>
            <a:ext cx="9905999" cy="562377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2. Trends </a:t>
            </a:r>
            <a:r>
              <a:rPr lang="en-US" sz="3200" dirty="0" smtClean="0">
                <a:latin typeface="Calibri" panose="020F0502020204030204" pitchFamily="34" charset="0"/>
              </a:rPr>
              <a:t>Map </a:t>
            </a:r>
            <a:r>
              <a:rPr lang="en-US" sz="3200" dirty="0">
                <a:latin typeface="Calibri" panose="020F0502020204030204" pitchFamily="34" charset="0"/>
              </a:rPr>
              <a:t>B</a:t>
            </a:r>
            <a:r>
              <a:rPr lang="en-US" sz="3200" dirty="0" smtClean="0">
                <a:latin typeface="Calibri" panose="020F0502020204030204" pitchFamily="34" charset="0"/>
              </a:rPr>
              <a:t>log </a:t>
            </a:r>
            <a:r>
              <a:rPr lang="en-US" sz="3200" dirty="0">
                <a:latin typeface="Calibri" panose="020F0502020204030204" pitchFamily="34" charset="0"/>
              </a:rPr>
              <a:t>D</a:t>
            </a:r>
            <a:r>
              <a:rPr lang="en-US" sz="3200" dirty="0" smtClean="0">
                <a:latin typeface="Calibri" panose="020F0502020204030204" pitchFamily="34" charset="0"/>
              </a:rPr>
              <a:t>ashboard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017431"/>
            <a:ext cx="9905999" cy="50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161" y="296214"/>
            <a:ext cx="9682250" cy="5494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3. Consumer Barometer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87" y="1165585"/>
            <a:ext cx="10048369" cy="49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96214"/>
            <a:ext cx="9905999" cy="5494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YouTube </a:t>
            </a:r>
            <a:r>
              <a:rPr lang="en-US" sz="3600" dirty="0" err="1" smtClean="0">
                <a:latin typeface="Calibri" panose="020F0502020204030204" pitchFamily="34" charset="0"/>
              </a:rPr>
              <a:t>TrueView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Легко создать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2. Платите только тогда, когда пользователь взаимодействует с видео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3. Используйте списки ремаркетинга / </a:t>
            </a:r>
            <a:r>
              <a:rPr lang="ru-RU" dirty="0" err="1" smtClean="0">
                <a:latin typeface="Calibri" panose="020F0502020204030204" pitchFamily="34" charset="0"/>
              </a:rPr>
              <a:t>видеоремаркетинга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4. Измеряйте результаты в реальном времени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49" y="3477295"/>
            <a:ext cx="6933724" cy="29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1364</TotalTime>
  <Words>889</Words>
  <Application>Microsoft Office PowerPoint</Application>
  <PresentationFormat>Широкоэкранный</PresentationFormat>
  <Paragraphs>172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Aharoni</vt:lpstr>
      <vt:lpstr>Arial</vt:lpstr>
      <vt:lpstr>Calibri</vt:lpstr>
      <vt:lpstr>Trebuchet MS</vt:lpstr>
      <vt:lpstr>Tw Cen MT</vt:lpstr>
      <vt:lpstr>Контур</vt:lpstr>
      <vt:lpstr>Видеореклама для вашего бизнеса</vt:lpstr>
      <vt:lpstr>С ЧЕГО НАЧАТЬ?</vt:lpstr>
      <vt:lpstr>Что дальше?</vt:lpstr>
      <vt:lpstr>Топ 5 он-лайн платформ в украине</vt:lpstr>
      <vt:lpstr>Немного статистики</vt:lpstr>
      <vt:lpstr>Полезные сервисы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Видеореклама</dc:title>
  <dc:creator>Gatewey Gatewey</dc:creator>
  <cp:lastModifiedBy>Gatewey Gatewey</cp:lastModifiedBy>
  <cp:revision>46</cp:revision>
  <dcterms:created xsi:type="dcterms:W3CDTF">2015-10-18T15:14:15Z</dcterms:created>
  <dcterms:modified xsi:type="dcterms:W3CDTF">2015-10-22T12:25:36Z</dcterms:modified>
</cp:coreProperties>
</file>